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1" r:id="rId2"/>
    <p:sldId id="330" r:id="rId3"/>
    <p:sldId id="368" r:id="rId4"/>
    <p:sldId id="370" r:id="rId5"/>
    <p:sldId id="375" r:id="rId6"/>
    <p:sldId id="373" r:id="rId7"/>
    <p:sldId id="374" r:id="rId8"/>
    <p:sldId id="371" r:id="rId9"/>
    <p:sldId id="335" r:id="rId10"/>
    <p:sldId id="344" r:id="rId11"/>
    <p:sldId id="334" r:id="rId12"/>
    <p:sldId id="338" r:id="rId13"/>
    <p:sldId id="343" r:id="rId14"/>
    <p:sldId id="337" r:id="rId15"/>
    <p:sldId id="345" r:id="rId16"/>
    <p:sldId id="339" r:id="rId17"/>
    <p:sldId id="341" r:id="rId18"/>
    <p:sldId id="377" r:id="rId19"/>
    <p:sldId id="316" r:id="rId20"/>
    <p:sldId id="317" r:id="rId21"/>
    <p:sldId id="365" r:id="rId22"/>
    <p:sldId id="315" r:id="rId23"/>
    <p:sldId id="348" r:id="rId24"/>
    <p:sldId id="354" r:id="rId25"/>
    <p:sldId id="355" r:id="rId26"/>
    <p:sldId id="356" r:id="rId27"/>
    <p:sldId id="358" r:id="rId28"/>
    <p:sldId id="359" r:id="rId29"/>
    <p:sldId id="360" r:id="rId30"/>
    <p:sldId id="318" r:id="rId31"/>
    <p:sldId id="319" r:id="rId32"/>
    <p:sldId id="320" r:id="rId33"/>
    <p:sldId id="321" r:id="rId34"/>
    <p:sldId id="323" r:id="rId35"/>
    <p:sldId id="324" r:id="rId36"/>
    <p:sldId id="325" r:id="rId37"/>
    <p:sldId id="326" r:id="rId38"/>
    <p:sldId id="301" r:id="rId39"/>
    <p:sldId id="361" r:id="rId40"/>
    <p:sldId id="376" r:id="rId41"/>
    <p:sldId id="329" r:id="rId42"/>
    <p:sldId id="328" r:id="rId43"/>
    <p:sldId id="362" r:id="rId44"/>
    <p:sldId id="327" r:id="rId45"/>
    <p:sldId id="366" r:id="rId46"/>
    <p:sldId id="378" r:id="rId4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3" autoAdjust="0"/>
    <p:restoredTop sz="81292" autoAdjust="0"/>
  </p:normalViewPr>
  <p:slideViewPr>
    <p:cSldViewPr>
      <p:cViewPr varScale="1">
        <p:scale>
          <a:sx n="92" d="100"/>
          <a:sy n="92" d="100"/>
        </p:scale>
        <p:origin x="116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96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75968DB2-5A9D-466B-9135-754E4FB3866A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90" y="4473754"/>
            <a:ext cx="5487020" cy="3660200"/>
          </a:xfrm>
          <a:prstGeom prst="rect">
            <a:avLst/>
          </a:prstGeom>
        </p:spPr>
        <p:txBody>
          <a:bodyPr vert="horz" lIns="90471" tIns="45235" rIns="90471" bIns="452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96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5EC20BCB-80D5-4D42-9B4F-715DDDAE0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nucleotide_polymorphis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1860,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Gregor Mendel proposed/published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 of Segregation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(on single gene/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limited sample size,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nominal</a:t>
            </a:r>
            <a:r>
              <a:rPr lang="en-US" baseline="0" dirty="0"/>
              <a:t> p-value, no p-value correction can be applied</a:t>
            </a:r>
          </a:p>
          <a:p>
            <a:r>
              <a:rPr lang="en-US" baseline="0" dirty="0"/>
              <a:t>Top 4 </a:t>
            </a:r>
            <a:r>
              <a:rPr lang="en-US" baseline="0" dirty="0" err="1"/>
              <a:t>MitoSNPs</a:t>
            </a:r>
            <a:endParaRPr lang="en-US" baseline="0" dirty="0"/>
          </a:p>
          <a:p>
            <a:r>
              <a:rPr lang="en-US" baseline="0" dirty="0"/>
              <a:t>Top 4 + 16 other “significant” </a:t>
            </a:r>
            <a:r>
              <a:rPr lang="en-US" baseline="0" dirty="0" err="1"/>
              <a:t>MitoSNPs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was rediscovered at the beginning of the 20th century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QTL: A chromosomal segments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contribute to variation in a quantitative phenotype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interest of statistical geneticists using QTL mapping is to determine the complexity of the genetic architecture underlying a phenotypic trait.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Lander and Botstein developed interval mapping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 interval mapping 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58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quantitative trait locus (QTL) is a section of DNA (the locus) which correlates with variation in a phenotype (the quantitative trait)</a:t>
            </a:r>
          </a:p>
          <a:p>
            <a:r>
              <a:rPr lang="en-US" dirty="0"/>
              <a:t>Usually the QTL is linked to, or contains, the genes which control that phenotype</a:t>
            </a:r>
          </a:p>
          <a:p>
            <a:r>
              <a:rPr lang="en-US" dirty="0"/>
              <a:t>QTLs are mapped by identifying which molecular markers (such as SNPs or AFLPs) correlate with an observed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2001, human genome sequence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published,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2003: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HapMap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99% done,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GWAS is an examination of a genome-wide set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ngle-nucleotide polymorphism"/>
              </a:rPr>
              <a:t>genetic variants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different individuals to see if any variant is associated with a trait.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genome-wide association study in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autoimmune disease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 sclerosis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population of European ancestry including a total of 2,296 individuals with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5,171 controls. 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acute and chronic pulmonary disorders,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 born babies with bronchopulmonary dysplasia (BPD) given high density oxygen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cs typeface="msgothic" charset="0"/>
              </a:rPr>
              <a:t>Strain distribution patterns of lung injury phenotypes from BALF after 72 h exposure to hyperoxia.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PMNs as a percentage of BALF total cells.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Macrophages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Epithelial cells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D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Protein concentration in BALF). Bars represent means ± sem (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n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=5–28/strain).</a:t>
            </a:r>
          </a:p>
        </p:txBody>
      </p:sp>
    </p:spTree>
    <p:extLst>
      <p:ext uri="{BB962C8B-B14F-4D97-AF65-F5344CB8AC3E}">
        <p14:creationId xmlns:p14="http://schemas.microsoft.com/office/powerpoint/2010/main" val="136881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hyperoxia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-induced lung injury was significantly reduced in neonatal mice with targeted deletion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Chrm2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relative to wild-type controls. This study has important implications for understanding the mechanisms of oxidative lung injury in neonates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B3BC-1436-4686-93ED-66CEAF647E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26" y="2142951"/>
            <a:ext cx="8229600" cy="1527175"/>
          </a:xfrm>
        </p:spPr>
        <p:txBody>
          <a:bodyPr>
            <a:normAutofit/>
          </a:bodyPr>
          <a:lstStyle/>
          <a:p>
            <a:r>
              <a:rPr lang="en-US" dirty="0"/>
              <a:t>Get to know what we do not know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– Seeking a novel approach for the association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3384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04800" y="381000"/>
            <a:ext cx="8763000" cy="3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latin typeface="Arial" panose="020B0604020202020204" pitchFamily="34" charset="0"/>
              </a:rPr>
              <a:t>Strain distribution patterns of lung injury phenotypes from BALF after 72 h exposure to </a:t>
            </a:r>
            <a:r>
              <a:rPr lang="en-GB" altLang="en-US" sz="1451" b="1" dirty="0" err="1">
                <a:latin typeface="Arial" panose="020B0604020202020204" pitchFamily="34" charset="0"/>
              </a:rPr>
              <a:t>hyperoxia</a:t>
            </a:r>
            <a:r>
              <a:rPr lang="en-GB" altLang="en-US" sz="1451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1039"/>
            <a:ext cx="3920519" cy="559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334000" y="6553200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Jennifer L. Nichols et al. FASEB J 2014;28:2538-2550</a:t>
            </a:r>
          </a:p>
        </p:txBody>
      </p:sp>
    </p:spTree>
    <p:extLst>
      <p:ext uri="{BB962C8B-B14F-4D97-AF65-F5344CB8AC3E}">
        <p14:creationId xmlns:p14="http://schemas.microsoft.com/office/powerpoint/2010/main" val="2764493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9" y="1561218"/>
            <a:ext cx="4161896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external file that holds a picture, illustration, etc.&#10;Object name is z380061497490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44" y="2124986"/>
            <a:ext cx="4881790" cy="32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deletion associated with the </a:t>
            </a:r>
            <a:r>
              <a:rPr lang="en-US" sz="3600" dirty="0" err="1"/>
              <a:t>hyperoxia</a:t>
            </a:r>
            <a:r>
              <a:rPr lang="en-US" sz="3600" dirty="0"/>
              <a:t>-induced lung injury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9373" y="6550223"/>
            <a:ext cx="59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Nichols, J et al FASEB, 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2538–2550 (2014) </a:t>
            </a:r>
            <a:r>
              <a:rPr lang="en-US" sz="1400" dirty="0">
                <a:solidFill>
                  <a:srgbClr val="333300"/>
                </a:solidFill>
                <a:latin typeface="Lucida Sans Unicode" panose="020B0602030504020204" pitchFamily="34" charset="0"/>
              </a:rPr>
              <a:t>doi:</a:t>
            </a:r>
            <a:r>
              <a:rPr lang="en-US" sz="1400" dirty="0">
                <a:solidFill>
                  <a:srgbClr val="333300"/>
                </a:solidFill>
                <a:latin typeface="inherit"/>
              </a:rPr>
              <a:t>10.1096/fj.13-247221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292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extended what we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Ultra-deep sequencing on mitochondrial genome (mouse strains)</a:t>
            </a:r>
          </a:p>
          <a:p>
            <a:r>
              <a:rPr lang="en-US" dirty="0"/>
              <a:t>Total 665 SNPs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 err="1"/>
              <a:t>Heteroplasmy</a:t>
            </a:r>
            <a:r>
              <a:rPr lang="en-US" dirty="0"/>
              <a:t>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phenotypes of interest</a:t>
            </a:r>
          </a:p>
          <a:p>
            <a:pPr lvl="1"/>
            <a:r>
              <a:rPr lang="en-US" dirty="0"/>
              <a:t>DNA lesion</a:t>
            </a:r>
          </a:p>
          <a:p>
            <a:pPr lvl="1"/>
            <a:r>
              <a:rPr lang="en-US" dirty="0" err="1"/>
              <a:t>MitoDNA</a:t>
            </a:r>
            <a:r>
              <a:rPr lang="en-US" dirty="0"/>
              <a:t> lesion</a:t>
            </a:r>
          </a:p>
          <a:p>
            <a:pPr lvl="1"/>
            <a:r>
              <a:rPr lang="en-US" dirty="0"/>
              <a:t>DNA copy number changes</a:t>
            </a:r>
          </a:p>
          <a:p>
            <a:pPr lvl="1"/>
            <a:r>
              <a:rPr lang="en-US" dirty="0"/>
              <a:t>Etc.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5955"/>
              </p:ext>
            </p:extLst>
          </p:nvPr>
        </p:nvGraphicFramePr>
        <p:xfrm>
          <a:off x="1371600" y="2632364"/>
          <a:ext cx="3886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3388065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29210661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12012948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5553889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VarStat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MajorAllele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MinorAllele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HetVar</a:t>
                      </a:r>
                      <a:r>
                        <a:rPr lang="en-US" sz="1000" dirty="0"/>
                        <a:t> Stat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367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AbsRef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588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AbsSNV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62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65155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44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831" y="6472720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 Grimm</a:t>
            </a:r>
          </a:p>
        </p:txBody>
      </p:sp>
    </p:spTree>
    <p:extLst>
      <p:ext uri="{BB962C8B-B14F-4D97-AF65-F5344CB8AC3E}">
        <p14:creationId xmlns:p14="http://schemas.microsoft.com/office/powerpoint/2010/main" val="9795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(SNP)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3860112" cy="3733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06504" y="1981200"/>
            <a:ext cx="4560665" cy="3733800"/>
            <a:chOff x="1439265" y="2133600"/>
            <a:chExt cx="6067425" cy="3971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265" y="2133600"/>
              <a:ext cx="6067425" cy="39719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83962" y="5715309"/>
              <a:ext cx="5486399" cy="174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08773" y="2133600"/>
              <a:ext cx="240407" cy="3733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0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" y="1676400"/>
            <a:ext cx="4635082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00" y="1752599"/>
            <a:ext cx="4483128" cy="41825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copy number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31496" y="2265664"/>
            <a:ext cx="3758852" cy="3042240"/>
            <a:chOff x="5131496" y="2265664"/>
            <a:chExt cx="3758852" cy="304224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5131496" y="2996852"/>
              <a:ext cx="3758852" cy="231105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051657" y="2265664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r=0.3907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3384" y="1615926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472" y="38100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4724401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What do we not know?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How do we get to know what we do not know? </a:t>
            </a:r>
          </a:p>
        </p:txBody>
      </p:sp>
    </p:spTree>
    <p:extLst>
      <p:ext uri="{BB962C8B-B14F-4D97-AF65-F5344CB8AC3E}">
        <p14:creationId xmlns:p14="http://schemas.microsoft.com/office/powerpoint/2010/main" val="2938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Any genetic information exists in the sparse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  <a:p>
            <a:r>
              <a:rPr lang="en-US" dirty="0"/>
              <a:t>Mendelian assumption may not be held</a:t>
            </a:r>
          </a:p>
          <a:p>
            <a:pPr lvl="1"/>
            <a:r>
              <a:rPr lang="en-US" dirty="0"/>
              <a:t>Hardy Weinberg equilibrium </a:t>
            </a:r>
          </a:p>
          <a:p>
            <a:pPr lvl="1"/>
            <a:r>
              <a:rPr lang="en-US" dirty="0"/>
              <a:t>Additive effect vs. multiplicative effects</a:t>
            </a:r>
          </a:p>
          <a:p>
            <a:r>
              <a:rPr lang="en-US" dirty="0"/>
              <a:t>Is there enough heritability?</a:t>
            </a:r>
          </a:p>
          <a:p>
            <a:r>
              <a:rPr lang="en-US" dirty="0"/>
              <a:t>Do we have enough statistical power ? </a:t>
            </a:r>
          </a:p>
          <a:p>
            <a:r>
              <a:rPr lang="en-US" dirty="0"/>
              <a:t>Huge number of statistical tests</a:t>
            </a:r>
          </a:p>
          <a:p>
            <a:pPr lvl="1"/>
            <a:r>
              <a:rPr lang="en-US" dirty="0"/>
              <a:t>How big is the computational stress?</a:t>
            </a:r>
          </a:p>
          <a:p>
            <a:pPr lvl="1"/>
            <a:r>
              <a:rPr lang="en-US" dirty="0"/>
              <a:t>Can we afford the multiple testing issues?</a:t>
            </a:r>
          </a:p>
        </p:txBody>
      </p:sp>
    </p:spTree>
    <p:extLst>
      <p:ext uri="{BB962C8B-B14F-4D97-AF65-F5344CB8AC3E}">
        <p14:creationId xmlns:p14="http://schemas.microsoft.com/office/powerpoint/2010/main" val="103216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unknown to known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To explore both </a:t>
                </a:r>
                <a:r>
                  <a:rPr lang="en-US" dirty="0" err="1"/>
                  <a:t>NuVar</a:t>
                </a:r>
                <a:r>
                  <a:rPr lang="en-US" dirty="0"/>
                  <a:t> &amp; </a:t>
                </a:r>
                <a:r>
                  <a:rPr lang="en-US" dirty="0" err="1"/>
                  <a:t>MitoVar</a:t>
                </a:r>
                <a:r>
                  <a:rPr lang="en-US" dirty="0"/>
                  <a:t> main effects</a:t>
                </a:r>
              </a:p>
              <a:p>
                <a:pPr lvl="1"/>
                <a:r>
                  <a:rPr lang="en-US" dirty="0"/>
                  <a:t>Fit a mixed linear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e </a:t>
                </a:r>
              </a:p>
              <a:p>
                <a:pPr lvl="1"/>
                <a:r>
                  <a:rPr lang="en-US" dirty="0"/>
                  <a:t>Where Y is an </a:t>
                </a:r>
                <a:r>
                  <a:rPr lang="en-US" i="1" dirty="0"/>
                  <a:t>n</a:t>
                </a:r>
                <a:r>
                  <a:rPr lang="en-US" dirty="0"/>
                  <a:t> × 1 phenotype</a:t>
                </a:r>
              </a:p>
              <a:p>
                <a:pPr lvl="1"/>
                <a:r>
                  <a:rPr lang="en-US" i="1" dirty="0"/>
                  <a:t>X</a:t>
                </a:r>
                <a:r>
                  <a:rPr lang="en-US" dirty="0"/>
                  <a:t> is an </a:t>
                </a:r>
                <a:r>
                  <a:rPr lang="en-US" i="1" dirty="0"/>
                  <a:t>n</a:t>
                </a:r>
                <a:r>
                  <a:rPr lang="en-US" dirty="0"/>
                  <a:t> × </a:t>
                </a:r>
                <a:r>
                  <a:rPr lang="en-US" i="1" dirty="0"/>
                  <a:t>q</a:t>
                </a:r>
                <a:r>
                  <a:rPr lang="en-US" dirty="0"/>
                  <a:t> matrix of fixed effects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 is the random effect of the mixed model </a:t>
                </a:r>
              </a:p>
              <a:p>
                <a:pPr lvl="1"/>
                <a:r>
                  <a:rPr lang="en-US" dirty="0"/>
                  <a:t>Var(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and K is </a:t>
                </a:r>
                <a:r>
                  <a:rPr lang="en-US" dirty="0"/>
                  <a:t>the </a:t>
                </a:r>
                <a:r>
                  <a:rPr lang="en-US" i="1" dirty="0"/>
                  <a:t>t</a:t>
                </a:r>
                <a:r>
                  <a:rPr lang="en-US" dirty="0"/>
                  <a:t> × </a:t>
                </a:r>
                <a:r>
                  <a:rPr lang="en-US" i="1" dirty="0"/>
                  <a:t>t</a:t>
                </a:r>
                <a:r>
                  <a:rPr lang="en-US" dirty="0"/>
                  <a:t> kinship matrix</a:t>
                </a:r>
              </a:p>
              <a:p>
                <a:pPr lvl="1"/>
                <a:r>
                  <a:rPr lang="en-US" dirty="0"/>
                  <a:t>Var(e)=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overall variance-components: V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EMMA tricks (</a:t>
                </a:r>
                <a:r>
                  <a:rPr lang="en-US" sz="2200" dirty="0"/>
                  <a:t>Kang, H. et al, </a:t>
                </a:r>
                <a:r>
                  <a:rPr lang="en-US" sz="2200" cap="all" dirty="0"/>
                  <a:t>GENETICS </a:t>
                </a:r>
                <a:r>
                  <a:rPr lang="en-US" sz="2200" i="1" dirty="0"/>
                  <a:t>March 1, 2008 vol. 178 no. 3 1709-1723</a:t>
                </a:r>
                <a:r>
                  <a:rPr lang="en-US" i="1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Directly estimate the variance components 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g</a:t>
                </a:r>
                <a:r>
                  <a:rPr lang="en-US" dirty="0"/>
                  <a:t> and 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e</a:t>
                </a:r>
                <a:endParaRPr lang="en-US" dirty="0"/>
              </a:p>
              <a:p>
                <a:pPr lvl="1"/>
                <a:r>
                  <a:rPr lang="en-US" dirty="0"/>
                  <a:t>Maximize both “full” and “restricted” likelihood</a:t>
                </a:r>
              </a:p>
              <a:p>
                <a:pPr lvl="1"/>
                <a:r>
                  <a:rPr lang="en-US" dirty="0"/>
                  <a:t>Perform LRT in the last step</a:t>
                </a:r>
              </a:p>
              <a:p>
                <a:pPr lvl="1"/>
                <a:r>
                  <a:rPr lang="en-US" dirty="0"/>
                  <a:t>Serialized approach – slow!!</a:t>
                </a:r>
                <a:endParaRPr lang="en-US" dirty="0"/>
              </a:p>
              <a:p>
                <a:r>
                  <a:rPr lang="en-US" dirty="0"/>
                  <a:t>With individual animal measurement (lme4 - Bushel), trying to tackle the “interaction”</a:t>
                </a:r>
              </a:p>
              <a:p>
                <a:pPr lvl="1"/>
                <a:r>
                  <a:rPr lang="en-US" dirty="0"/>
                  <a:t>Modeling the animal as “random” effect</a:t>
                </a:r>
              </a:p>
              <a:p>
                <a:pPr lvl="1"/>
                <a:r>
                  <a:rPr lang="en-US" dirty="0"/>
                  <a:t>Kinship as “covariate”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𝑛𝑚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887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802321" cy="4512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504" y="2999232"/>
            <a:ext cx="207264" cy="2494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26" y="1447800"/>
            <a:ext cx="4459769" cy="4512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7542" y="2057491"/>
            <a:ext cx="383789" cy="343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PMN – </a:t>
            </a:r>
            <a:r>
              <a:rPr lang="en-US" dirty="0" err="1"/>
              <a:t>NuVar</a:t>
            </a:r>
            <a:r>
              <a:rPr lang="en-US" dirty="0"/>
              <a:t> association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0301" y="6248400"/>
            <a:ext cx="14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EMMA effort</a:t>
            </a:r>
          </a:p>
        </p:txBody>
      </p:sp>
    </p:spTree>
    <p:extLst>
      <p:ext uri="{BB962C8B-B14F-4D97-AF65-F5344CB8AC3E}">
        <p14:creationId xmlns:p14="http://schemas.microsoft.com/office/powerpoint/2010/main" val="274652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8" y="2133600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know, or do we not know?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44958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</p:spTree>
    <p:extLst>
      <p:ext uri="{BB962C8B-B14F-4D97-AF65-F5344CB8AC3E}">
        <p14:creationId xmlns:p14="http://schemas.microsoft.com/office/powerpoint/2010/main" val="27823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5" y="652475"/>
            <a:ext cx="8077200" cy="6016213"/>
          </a:xfrm>
          <a:prstGeom prst="rect">
            <a:avLst/>
          </a:prstGeom>
        </p:spPr>
      </p:pic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954250" y="1961150"/>
            <a:ext cx="1590675" cy="1225550"/>
            <a:chOff x="6921500" y="173038"/>
            <a:chExt cx="1590675" cy="1225550"/>
          </a:xfrm>
        </p:grpSpPr>
        <p:sp>
          <p:nvSpPr>
            <p:cNvPr id="5" name="TextBox 44"/>
            <p:cNvSpPr txBox="1">
              <a:spLocks noChangeArrowheads="1"/>
            </p:cNvSpPr>
            <p:nvPr/>
          </p:nvSpPr>
          <p:spPr bwMode="auto">
            <a:xfrm>
              <a:off x="7075488" y="862013"/>
              <a:ext cx="7508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D-loop</a:t>
              </a:r>
            </a:p>
          </p:txBody>
        </p:sp>
        <p:sp>
          <p:nvSpPr>
            <p:cNvPr id="6" name="TextBox 97282"/>
            <p:cNvSpPr txBox="1">
              <a:spLocks noChangeArrowheads="1"/>
            </p:cNvSpPr>
            <p:nvPr/>
          </p:nvSpPr>
          <p:spPr bwMode="auto">
            <a:xfrm>
              <a:off x="7075488" y="173038"/>
              <a:ext cx="6445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rRNA</a:t>
              </a:r>
            </a:p>
          </p:txBody>
        </p:sp>
        <p:sp>
          <p:nvSpPr>
            <p:cNvPr id="7" name="TextBox 42"/>
            <p:cNvSpPr txBox="1">
              <a:spLocks noChangeArrowheads="1"/>
            </p:cNvSpPr>
            <p:nvPr/>
          </p:nvSpPr>
          <p:spPr bwMode="auto">
            <a:xfrm>
              <a:off x="7075488" y="403225"/>
              <a:ext cx="633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tRNA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926262" y="504825"/>
              <a:ext cx="130175" cy="1412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7075488" y="631825"/>
              <a:ext cx="14366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Protein coding</a:t>
              </a:r>
            </a:p>
          </p:txBody>
        </p:sp>
        <p:sp>
          <p:nvSpPr>
            <p:cNvPr id="10" name="TextBox 57"/>
            <p:cNvSpPr txBox="1">
              <a:spLocks noChangeArrowheads="1"/>
            </p:cNvSpPr>
            <p:nvPr/>
          </p:nvSpPr>
          <p:spPr bwMode="auto">
            <a:xfrm>
              <a:off x="7075488" y="1090613"/>
              <a:ext cx="1176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Non-coding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921500" y="288925"/>
              <a:ext cx="130175" cy="139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31025" y="722313"/>
              <a:ext cx="130175" cy="1397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926262" y="939800"/>
              <a:ext cx="130175" cy="1397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940550" y="1165225"/>
              <a:ext cx="130175" cy="14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 rot="16200000">
            <a:off x="127215" y="3480602"/>
            <a:ext cx="1072579" cy="36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-Log</a:t>
            </a:r>
            <a:r>
              <a:rPr lang="en-US" altLang="en-US" b="1" baseline="-25000" dirty="0"/>
              <a:t>10</a:t>
            </a:r>
            <a:r>
              <a:rPr lang="en-US" altLang="en-US" b="1" dirty="0"/>
              <a:t> 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7720" y="193549"/>
            <a:ext cx="418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PMN-PE3 with 655 </a:t>
            </a:r>
            <a:r>
              <a:rPr lang="en-US" sz="2800" dirty="0" err="1"/>
              <a:t>MitoVar</a:t>
            </a:r>
            <a:endParaRPr lang="en-US" sz="2800" dirty="0"/>
          </a:p>
        </p:txBody>
      </p:sp>
      <p:sp>
        <p:nvSpPr>
          <p:cNvPr id="17" name="TextBox 39"/>
          <p:cNvSpPr txBox="1">
            <a:spLocks noChangeArrowheads="1"/>
          </p:cNvSpPr>
          <p:nvPr/>
        </p:nvSpPr>
        <p:spPr bwMode="auto">
          <a:xfrm>
            <a:off x="2514600" y="6487099"/>
            <a:ext cx="4172563" cy="3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Mitochondrial chromosome position</a:t>
            </a:r>
          </a:p>
        </p:txBody>
      </p:sp>
    </p:spTree>
    <p:extLst>
      <p:ext uri="{BB962C8B-B14F-4D97-AF65-F5344CB8AC3E}">
        <p14:creationId xmlns:p14="http://schemas.microsoft.com/office/powerpoint/2010/main" val="257831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Knowing the main effects:</a:t>
            </a:r>
          </a:p>
          <a:p>
            <a:pPr lvl="1"/>
            <a:r>
              <a:rPr lang="en-US" dirty="0"/>
              <a:t>Significant association results with </a:t>
            </a:r>
            <a:r>
              <a:rPr lang="en-US" dirty="0" err="1"/>
              <a:t>NuVar</a:t>
            </a:r>
            <a:endParaRPr lang="en-US" dirty="0"/>
          </a:p>
          <a:p>
            <a:pPr lvl="1"/>
            <a:r>
              <a:rPr lang="en-US" dirty="0"/>
              <a:t>Very few significant association results with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/>
              <a:t>Have we missed anything that we do not know?</a:t>
            </a:r>
          </a:p>
          <a:p>
            <a:pPr lvl="1"/>
            <a:r>
              <a:rPr lang="en-US" dirty="0"/>
              <a:t>Is there any interaction between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Especially when neither main effects are significant?</a:t>
            </a:r>
          </a:p>
          <a:p>
            <a:r>
              <a:rPr lang="en-US" dirty="0"/>
              <a:t>A third option was proposed – coupling the genotypes</a:t>
            </a:r>
          </a:p>
          <a:p>
            <a:r>
              <a:rPr lang="en-US" dirty="0"/>
              <a:t>Is it doable to model the interaction? </a:t>
            </a:r>
          </a:p>
          <a:p>
            <a:pPr lvl="1"/>
            <a:r>
              <a:rPr lang="en-US" dirty="0"/>
              <a:t>When there are ~450k </a:t>
            </a:r>
            <a:r>
              <a:rPr lang="en-US" dirty="0" err="1"/>
              <a:t>NuVar</a:t>
            </a:r>
            <a:r>
              <a:rPr lang="en-US" dirty="0"/>
              <a:t> and ~655 </a:t>
            </a:r>
            <a:r>
              <a:rPr lang="en-US" dirty="0" err="1"/>
              <a:t>MitoVar</a:t>
            </a:r>
            <a:endParaRPr lang="en-US" dirty="0"/>
          </a:p>
          <a:p>
            <a:pPr lvl="1"/>
            <a:r>
              <a:rPr lang="en-US" dirty="0"/>
              <a:t>It is almost 300 million tests! </a:t>
            </a:r>
          </a:p>
          <a:p>
            <a:r>
              <a:rPr lang="en-US" dirty="0"/>
              <a:t>Our strategy</a:t>
            </a:r>
          </a:p>
          <a:p>
            <a:pPr lvl="1"/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9113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527949" y="84622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99523" y="357118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741301" y="152992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7997" y="120206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620341" y="209677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5042718" y="250493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4032123" y="158272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617322" y="353141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844597" y="285607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948631" y="337210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367976" y="411738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185995" y="6172202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5" y="6172202"/>
                <a:ext cx="4756687" cy="668645"/>
              </a:xfrm>
              <a:prstGeom prst="rect">
                <a:avLst/>
              </a:prstGeom>
              <a:blipFill>
                <a:blip r:embed="rId3"/>
                <a:stretch>
                  <a:fillRect l="-897" t="-4587" r="-89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460" y="5827847"/>
            <a:ext cx="273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2985850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4" y="442325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856332" y="521719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46068"/>
            <a:ext cx="3075768" cy="1385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886" y="98389"/>
            <a:ext cx="803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Extend what we have known -- the third option</a:t>
            </a:r>
          </a:p>
        </p:txBody>
      </p:sp>
    </p:spTree>
    <p:extLst>
      <p:ext uri="{BB962C8B-B14F-4D97-AF65-F5344CB8AC3E}">
        <p14:creationId xmlns:p14="http://schemas.microsoft.com/office/powerpoint/2010/main" val="51229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82" y="857250"/>
            <a:ext cx="6612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nuclear SNPs (related to mitochondrial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MitoCarta2.0 (1158 genes)</a:t>
            </a:r>
          </a:p>
          <a:p>
            <a:pPr lvl="1"/>
            <a:r>
              <a:rPr lang="en-US" dirty="0"/>
              <a:t>Extract chromosome coordinates (mm10)</a:t>
            </a:r>
          </a:p>
          <a:p>
            <a:r>
              <a:rPr lang="en-US" dirty="0"/>
              <a:t>Update </a:t>
            </a:r>
            <a:r>
              <a:rPr lang="en-US" dirty="0" err="1"/>
              <a:t>NuVar</a:t>
            </a:r>
            <a:r>
              <a:rPr lang="en-US" dirty="0"/>
              <a:t> panel by lifting the genomic coordinates</a:t>
            </a:r>
          </a:p>
          <a:p>
            <a:r>
              <a:rPr lang="en-US" dirty="0"/>
              <a:t>Update SNPs that fall within these regions to include</a:t>
            </a:r>
          </a:p>
          <a:p>
            <a:pPr lvl="1"/>
            <a:r>
              <a:rPr lang="en-US" dirty="0"/>
              <a:t>Padded 5kb up/down stream</a:t>
            </a:r>
          </a:p>
          <a:p>
            <a:pPr lvl="1"/>
            <a:r>
              <a:rPr lang="en-US" dirty="0"/>
              <a:t>Possible SNPs with function</a:t>
            </a:r>
          </a:p>
          <a:p>
            <a:pPr lvl="1"/>
            <a:r>
              <a:rPr lang="en-US" dirty="0"/>
              <a:t>Cis-function SNPs</a:t>
            </a:r>
          </a:p>
          <a:p>
            <a:r>
              <a:rPr lang="en-US" dirty="0"/>
              <a:t>12,689 SNPs were updated and retained</a:t>
            </a:r>
          </a:p>
          <a:p>
            <a:r>
              <a:rPr lang="en-US" dirty="0"/>
              <a:t>A few cases for SNP annotation update</a:t>
            </a:r>
          </a:p>
          <a:p>
            <a:pPr lvl="1"/>
            <a:r>
              <a:rPr lang="en-US" dirty="0"/>
              <a:t>New annotation added</a:t>
            </a:r>
          </a:p>
          <a:p>
            <a:pPr lvl="1"/>
            <a:r>
              <a:rPr lang="en-US" dirty="0"/>
              <a:t>Updated annotation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91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human homologs </a:t>
            </a:r>
            <a:br>
              <a:rPr lang="en-US" dirty="0"/>
            </a:br>
            <a:r>
              <a:rPr lang="en-US" sz="3100" dirty="0"/>
              <a:t>--MitoCarta2.0 (1158 genes)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" y="2149188"/>
            <a:ext cx="7950994" cy="1178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3455498"/>
            <a:ext cx="7743825" cy="2307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7" y="3594063"/>
            <a:ext cx="830180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16566" y="81032"/>
            <a:ext cx="7643636" cy="2588873"/>
            <a:chOff x="516566" y="81032"/>
            <a:chExt cx="7643636" cy="2588873"/>
          </a:xfrm>
        </p:grpSpPr>
        <p:sp>
          <p:nvSpPr>
            <p:cNvPr id="3" name="TextBox 2"/>
            <p:cNvSpPr txBox="1"/>
            <p:nvPr/>
          </p:nvSpPr>
          <p:spPr>
            <a:xfrm>
              <a:off x="516566" y="81032"/>
              <a:ext cx="7643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    Position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    </a:t>
              </a:r>
              <a:r>
                <a:rPr lang="en-US" sz="1200" dirty="0" err="1"/>
                <a:t>InitAnnot</a:t>
              </a:r>
              <a:r>
                <a:rPr lang="en-US" sz="1200" dirty="0"/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7199" y="358031"/>
              <a:ext cx="7492123" cy="2311874"/>
              <a:chOff x="527199" y="358031"/>
              <a:chExt cx="7492123" cy="23118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199" y="358031"/>
                <a:ext cx="7492123" cy="184588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876800" y="2369823"/>
                <a:ext cx="1626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Matched annotation</a:t>
                </a:r>
              </a:p>
            </p:txBody>
          </p:sp>
          <p:cxnSp>
            <p:nvCxnSpPr>
              <p:cNvPr id="6" name="Straight Arrow Connector 5"/>
              <p:cNvCxnSpPr>
                <a:cxnSpLocks/>
                <a:stCxn id="4" idx="0"/>
              </p:cNvCxnSpPr>
              <p:nvPr/>
            </p:nvCxnSpPr>
            <p:spPr>
              <a:xfrm flipH="1" flipV="1">
                <a:off x="4876801" y="2194635"/>
                <a:ext cx="813171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4" idx="0"/>
              </p:cNvCxnSpPr>
              <p:nvPr/>
            </p:nvCxnSpPr>
            <p:spPr>
              <a:xfrm flipV="1">
                <a:off x="5689972" y="2194635"/>
                <a:ext cx="542479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604288" y="2788759"/>
            <a:ext cx="7627688" cy="1968300"/>
            <a:chOff x="604288" y="2884456"/>
            <a:chExt cx="7627688" cy="19683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88" y="3138371"/>
              <a:ext cx="7571867" cy="17143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28213" y="2884456"/>
              <a:ext cx="76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</a:t>
              </a:r>
              <a:r>
                <a:rPr 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</a:rPr>
                <a:t>NOAnnot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   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7875" y="5038443"/>
            <a:ext cx="7890843" cy="1800004"/>
            <a:chOff x="540280" y="5059709"/>
            <a:chExt cx="7890843" cy="1800004"/>
          </a:xfrm>
        </p:grpSpPr>
        <p:sp>
          <p:nvSpPr>
            <p:cNvPr id="9" name="TextBox 8"/>
            <p:cNvSpPr txBox="1"/>
            <p:nvPr/>
          </p:nvSpPr>
          <p:spPr>
            <a:xfrm>
              <a:off x="540280" y="5059709"/>
              <a:ext cx="7890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</a:t>
              </a:r>
              <a:r>
                <a:rPr lang="en-US" sz="1200" b="1" dirty="0" err="1">
                  <a:solidFill>
                    <a:srgbClr val="FF0000"/>
                  </a:solidFill>
                </a:rPr>
                <a:t>OLDAnnot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b="1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564" y="5313624"/>
              <a:ext cx="7360124" cy="154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5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1103 unique “</a:t>
            </a:r>
            <a:r>
              <a:rPr lang="en-US" dirty="0" err="1"/>
              <a:t>GeneSymbol</a:t>
            </a:r>
            <a:r>
              <a:rPr lang="en-US" dirty="0"/>
              <a:t>” annotated</a:t>
            </a:r>
          </a:p>
          <a:p>
            <a:r>
              <a:rPr lang="en-US" dirty="0"/>
              <a:t>Two bac-clones</a:t>
            </a:r>
          </a:p>
          <a:p>
            <a:pPr lvl="1"/>
            <a:r>
              <a:rPr lang="en-US" dirty="0"/>
              <a:t>BC003965</a:t>
            </a:r>
          </a:p>
          <a:p>
            <a:pPr lvl="1"/>
            <a:r>
              <a:rPr lang="en-US" dirty="0"/>
              <a:t>BC026585</a:t>
            </a:r>
          </a:p>
          <a:p>
            <a:r>
              <a:rPr lang="en-US" dirty="0"/>
              <a:t>24 Riken genes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94" y="4448986"/>
            <a:ext cx="781623" cy="2200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60579" y="3596008"/>
            <a:ext cx="4756347" cy="2944416"/>
            <a:chOff x="2223212" y="2895600"/>
            <a:chExt cx="4756347" cy="29444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212" y="2895600"/>
              <a:ext cx="3035013" cy="29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2643" y="3240747"/>
              <a:ext cx="13315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1072 matched gene symbols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07959" y="4765144"/>
              <a:ext cx="13716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86 not-matched gene symbols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5283657" y="3044379"/>
              <a:ext cx="318986" cy="9005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237535" y="4367808"/>
              <a:ext cx="363336" cy="13025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9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the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TAGster</a:t>
            </a:r>
            <a:r>
              <a:rPr lang="en-US" dirty="0"/>
              <a:t>: Single or Multi-Population Tag SNPs Selection, Evaluation and Visualization</a:t>
            </a:r>
          </a:p>
          <a:p>
            <a:r>
              <a:rPr lang="en-US" dirty="0"/>
              <a:t>Developed by Xu, Z et al – Epidemiology/NIEHS (Bioinformatics. 2007 23:3254-5. </a:t>
            </a:r>
            <a:r>
              <a:rPr lang="en-US" dirty="0" err="1"/>
              <a:t>Epub</a:t>
            </a:r>
            <a:r>
              <a:rPr lang="en-US" dirty="0"/>
              <a:t> 2007 Sep 7)</a:t>
            </a:r>
          </a:p>
          <a:p>
            <a:r>
              <a:rPr lang="en-US" dirty="0"/>
              <a:t>Main parameters:</a:t>
            </a:r>
          </a:p>
          <a:p>
            <a:pPr lvl="1"/>
            <a:r>
              <a:rPr lang="en-US" dirty="0"/>
              <a:t>LD computation: CLD</a:t>
            </a:r>
          </a:p>
          <a:p>
            <a:pPr lvl="1"/>
            <a:r>
              <a:rPr lang="en-US" dirty="0"/>
              <a:t>LD cut off: 0.8</a:t>
            </a:r>
          </a:p>
          <a:p>
            <a:pPr lvl="1"/>
            <a:r>
              <a:rPr lang="en-US" dirty="0"/>
              <a:t>Max distance: 500K</a:t>
            </a:r>
          </a:p>
          <a:p>
            <a:pPr lvl="1"/>
            <a:r>
              <a:rPr lang="en-US" dirty="0"/>
              <a:t>MAF: 0.05</a:t>
            </a:r>
          </a:p>
          <a:p>
            <a:r>
              <a:rPr lang="en-US" dirty="0"/>
              <a:t>Total 4495 SNPs selected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6149200"/>
            <a:ext cx="509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https://snpinfo.niehs.nih.gov/snpinfo/selegene.html</a:t>
            </a:r>
          </a:p>
        </p:txBody>
      </p:sp>
    </p:spTree>
    <p:extLst>
      <p:ext uri="{BB962C8B-B14F-4D97-AF65-F5344CB8AC3E}">
        <p14:creationId xmlns:p14="http://schemas.microsoft.com/office/powerpoint/2010/main" val="325175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618614" cy="3618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60" y="1600200"/>
            <a:ext cx="3461425" cy="4648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TAGSter</a:t>
            </a:r>
            <a:r>
              <a:rPr lang="en-US" sz="3600" dirty="0"/>
              <a:t> results (chromosome 1 and more) </a:t>
            </a:r>
          </a:p>
        </p:txBody>
      </p:sp>
    </p:spTree>
    <p:extLst>
      <p:ext uri="{BB962C8B-B14F-4D97-AF65-F5344CB8AC3E}">
        <p14:creationId xmlns:p14="http://schemas.microsoft.com/office/powerpoint/2010/main" val="362824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562"/>
            <a:ext cx="74961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know that we know</a:t>
            </a:r>
          </a:p>
        </p:txBody>
      </p:sp>
    </p:spTree>
    <p:extLst>
      <p:ext uri="{BB962C8B-B14F-4D97-AF65-F5344CB8AC3E}">
        <p14:creationId xmlns:p14="http://schemas.microsoft.com/office/powerpoint/2010/main" val="14508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the </a:t>
            </a:r>
            <a:r>
              <a:rPr lang="en-US" dirty="0" err="1"/>
              <a:t>coupling_genotypes</a:t>
            </a:r>
            <a:br>
              <a:rPr lang="en-US" dirty="0"/>
            </a:br>
            <a:r>
              <a:rPr lang="en-US" sz="3100" dirty="0"/>
              <a:t>--neutorphils.PE3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5418432"/>
            <a:ext cx="5510214" cy="11080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Limited genetic variability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Blocks of same “genotypes”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48" y="890891"/>
            <a:ext cx="1759848" cy="17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association – neutrophils</a:t>
            </a:r>
            <a:br>
              <a:rPr lang="en-US" dirty="0"/>
            </a:br>
            <a:r>
              <a:rPr lang="en-US" sz="2700" dirty="0"/>
              <a:t>--</a:t>
            </a:r>
            <a:r>
              <a:rPr lang="en-US" sz="2700" dirty="0" err="1"/>
              <a:t>pvalue</a:t>
            </a:r>
            <a:r>
              <a:rPr lang="en-US" sz="2700" dirty="0"/>
              <a:t> distribution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275274"/>
            <a:ext cx="4178282" cy="5198768"/>
            <a:chOff x="4119" y="1266564"/>
            <a:chExt cx="4178282" cy="51987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" y="1266564"/>
              <a:ext cx="4178282" cy="457912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43022" y="6096000"/>
              <a:ext cx="1907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2,985,850 tests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7200" y="1249015"/>
            <a:ext cx="4766308" cy="5040361"/>
            <a:chOff x="4206018" y="1275274"/>
            <a:chExt cx="4766308" cy="50403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18" y="1275274"/>
              <a:ext cx="4766308" cy="45246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562600" y="5946303"/>
              <a:ext cx="282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464,931 tests (p &lt; 0.05) 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77562" y="1828800"/>
            <a:ext cx="2286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86600" y="1785257"/>
            <a:ext cx="762000" cy="33525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hits association</a:t>
            </a:r>
            <a:br>
              <a:rPr lang="en-US" dirty="0"/>
            </a:br>
            <a:r>
              <a:rPr lang="en-US" sz="3100" dirty="0"/>
              <a:t>--neutorphils.PE3 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" y="1720063"/>
            <a:ext cx="3615218" cy="36152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" y="1897639"/>
            <a:ext cx="3615218" cy="36152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3" y="2095868"/>
            <a:ext cx="3615218" cy="36152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2280566"/>
            <a:ext cx="3615218" cy="36152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00" y="1730806"/>
            <a:ext cx="3350873" cy="33508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0" y="1880806"/>
            <a:ext cx="3350873" cy="33508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00" y="2030806"/>
            <a:ext cx="3350873" cy="33508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00" y="2180806"/>
            <a:ext cx="3350873" cy="33508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00" y="2330806"/>
            <a:ext cx="3350873" cy="33508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80806"/>
            <a:ext cx="3350873" cy="33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7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on the top hits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9169"/>
          </a:xfrm>
        </p:spPr>
        <p:txBody>
          <a:bodyPr>
            <a:normAutofit/>
          </a:bodyPr>
          <a:lstStyle/>
          <a:p>
            <a:r>
              <a:rPr lang="en-US" sz="2400" dirty="0"/>
              <a:t>Take the top 1000 significant results (a subset)</a:t>
            </a:r>
          </a:p>
          <a:p>
            <a:r>
              <a:rPr lang="en-US" sz="2400" dirty="0"/>
              <a:t>Retain only the </a:t>
            </a:r>
            <a:r>
              <a:rPr lang="en-US" sz="2400" dirty="0" err="1"/>
              <a:t>coupling_genotypes</a:t>
            </a:r>
            <a:r>
              <a:rPr lang="en-US" sz="2400" dirty="0"/>
              <a:t> (unique results)</a:t>
            </a:r>
          </a:p>
          <a:p>
            <a:pPr lvl="1"/>
            <a:r>
              <a:rPr lang="en-US" sz="2000" dirty="0"/>
              <a:t>Resulted in 51 unique hits</a:t>
            </a:r>
          </a:p>
          <a:p>
            <a:r>
              <a:rPr lang="en-US" sz="2400" dirty="0"/>
              <a:t>Examine the results</a:t>
            </a:r>
          </a:p>
          <a:p>
            <a:pPr lvl="1"/>
            <a:r>
              <a:rPr lang="en-US" sz="2000" dirty="0"/>
              <a:t>Against results with </a:t>
            </a:r>
            <a:r>
              <a:rPr lang="en-US" sz="2000" dirty="0" err="1"/>
              <a:t>NuVar</a:t>
            </a:r>
            <a:r>
              <a:rPr lang="en-US" sz="2000" dirty="0"/>
              <a:t> and </a:t>
            </a:r>
            <a:r>
              <a:rPr lang="en-US" sz="2000" dirty="0" err="1"/>
              <a:t>MitoVar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69831" y="3657600"/>
            <a:ext cx="5968879" cy="3049769"/>
            <a:chOff x="2378122" y="3808231"/>
            <a:chExt cx="5968879" cy="30497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145" y="3808231"/>
              <a:ext cx="2819856" cy="304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2" y="3810000"/>
              <a:ext cx="2819856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5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effect vs. interaction</a:t>
            </a:r>
          </a:p>
        </p:txBody>
      </p:sp>
    </p:spTree>
    <p:extLst>
      <p:ext uri="{BB962C8B-B14F-4D97-AF65-F5344CB8AC3E}">
        <p14:creationId xmlns:p14="http://schemas.microsoft.com/office/powerpoint/2010/main" val="356386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hits from the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0" y="1981200"/>
            <a:ext cx="4512910" cy="487803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65082"/>
              </p:ext>
            </p:extLst>
          </p:nvPr>
        </p:nvGraphicFramePr>
        <p:xfrm>
          <a:off x="5181600" y="3200400"/>
          <a:ext cx="32766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025">
                  <a:extLst>
                    <a:ext uri="{9D8B030D-6E8A-4147-A177-3AD203B41FA5}">
                      <a16:colId xmlns:a16="http://schemas.microsoft.com/office/drawing/2014/main" val="2631058208"/>
                    </a:ext>
                  </a:extLst>
                </a:gridCol>
                <a:gridCol w="845575">
                  <a:extLst>
                    <a:ext uri="{9D8B030D-6E8A-4147-A177-3AD203B41FA5}">
                      <a16:colId xmlns:a16="http://schemas.microsoft.com/office/drawing/2014/main" val="3048988524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Coupling genotypes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397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NuVar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679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MitoVar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0025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1801188"/>
            <a:ext cx="4072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Nominal p-value range: [6.536e-05, 2.570e-07]</a:t>
            </a:r>
          </a:p>
        </p:txBody>
      </p:sp>
    </p:spTree>
    <p:extLst>
      <p:ext uri="{BB962C8B-B14F-4D97-AF65-F5344CB8AC3E}">
        <p14:creationId xmlns:p14="http://schemas.microsoft.com/office/powerpoint/2010/main" val="15627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" y="1567539"/>
            <a:ext cx="5019133" cy="50116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44291" y="1948539"/>
          <a:ext cx="41910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85578064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59041833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36245910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078762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234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JAX00662642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97118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JAX00631259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9550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0.010659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405836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JAX00548786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588052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JAX00064768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4991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0.160508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8773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JAX00206840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8803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JAX00637526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73864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JAX00288215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0.442335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7374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320932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JAX00377287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0.639105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2787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0.791989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761568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JAX00212360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0.906992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415426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NuVar</a:t>
            </a:r>
            <a:r>
              <a:rPr lang="en-US" dirty="0"/>
              <a:t> by itself as the main effect</a:t>
            </a:r>
          </a:p>
        </p:txBody>
      </p:sp>
    </p:spTree>
    <p:extLst>
      <p:ext uri="{BB962C8B-B14F-4D97-AF65-F5344CB8AC3E}">
        <p14:creationId xmlns:p14="http://schemas.microsoft.com/office/powerpoint/2010/main" val="1464820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by itself as the main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" y="1615440"/>
            <a:ext cx="5184994" cy="48577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89583"/>
              </p:ext>
            </p:extLst>
          </p:nvPr>
        </p:nvGraphicFramePr>
        <p:xfrm>
          <a:off x="5096691" y="1143000"/>
          <a:ext cx="4038600" cy="550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57637348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2377158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310081987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280078170"/>
                    </a:ext>
                  </a:extLst>
                </a:gridCol>
              </a:tblGrid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mitoSNP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885526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81708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964259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rs5463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0.010962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902200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5053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0.041336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3544213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rs11404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6048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0.068156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22860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0.077685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07303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04508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848444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9985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rs4942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224838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0.933266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9819369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097724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431980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0.997587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131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75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top hit with totalCellsP4</a:t>
            </a:r>
          </a:p>
          <a:p>
            <a:r>
              <a:rPr lang="en-US" sz="3200" b="1" dirty="0"/>
              <a:t>-- JAX00606436 (lme4 -- Bushel)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72" y="5816407"/>
            <a:ext cx="4476750" cy="73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83" y="1587096"/>
            <a:ext cx="3890862" cy="401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8" y="1565717"/>
            <a:ext cx="3890862" cy="40171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43200" y="5413459"/>
            <a:ext cx="2667000" cy="911141"/>
            <a:chOff x="2743200" y="5413459"/>
            <a:chExt cx="2667000" cy="911141"/>
          </a:xfrm>
        </p:grpSpPr>
        <p:sp>
          <p:nvSpPr>
            <p:cNvPr id="10" name="Rectangle 9"/>
            <p:cNvSpPr/>
            <p:nvPr/>
          </p:nvSpPr>
          <p:spPr>
            <a:xfrm>
              <a:off x="2743200" y="6019800"/>
              <a:ext cx="2667000" cy="3048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/>
            <p:cNvSpPr/>
            <p:nvPr/>
          </p:nvSpPr>
          <p:spPr>
            <a:xfrm rot="13740000">
              <a:off x="2923114" y="5605825"/>
              <a:ext cx="630347" cy="245615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2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Trimming</a:t>
            </a:r>
            <a:r>
              <a:rPr lang="en-US" sz="3600" dirty="0"/>
              <a:t> those blocks of same “ genotypes”</a:t>
            </a:r>
            <a:endParaRPr lang="en-US" sz="3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0020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7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the coupling genotypes</a:t>
            </a:r>
            <a:br>
              <a:rPr lang="en-US" dirty="0"/>
            </a:br>
            <a:r>
              <a:rPr lang="en-US" sz="3100" dirty="0"/>
              <a:t>--Retaining the informative genotypes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514600" y="2362200"/>
            <a:ext cx="3421216" cy="522763"/>
            <a:chOff x="2592676" y="1675318"/>
            <a:chExt cx="3421216" cy="522763"/>
          </a:xfrm>
        </p:grpSpPr>
        <p:grpSp>
          <p:nvGrpSpPr>
            <p:cNvPr id="15" name="Group 14"/>
            <p:cNvGrpSpPr/>
            <p:nvPr/>
          </p:nvGrpSpPr>
          <p:grpSpPr>
            <a:xfrm>
              <a:off x="2604808" y="1690972"/>
              <a:ext cx="3409084" cy="487917"/>
              <a:chOff x="2604808" y="1690972"/>
              <a:chExt cx="3409084" cy="4879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2517" y="1690972"/>
                <a:ext cx="3381375" cy="29527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4808" y="1997914"/>
                <a:ext cx="3343275" cy="180975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2592676" y="2014302"/>
              <a:ext cx="3386579" cy="1837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2676" y="1675318"/>
              <a:ext cx="3386579" cy="3346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429000"/>
            <a:ext cx="9151248" cy="842052"/>
            <a:chOff x="0" y="3295650"/>
            <a:chExt cx="9151248" cy="8420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7" y="3295650"/>
              <a:ext cx="9077325" cy="2667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98" y="3608460"/>
              <a:ext cx="9067800" cy="1238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8" y="3784630"/>
              <a:ext cx="5686425" cy="2190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28" y="4013877"/>
              <a:ext cx="5667375" cy="1238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582913"/>
              <a:ext cx="9151248" cy="17706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2" y="3325233"/>
              <a:ext cx="9106220" cy="270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1368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452448" y="9750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24022" y="282246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665800" y="78120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32496" y="45334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544840" y="134805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4967217" y="175621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3956622" y="83400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541821" y="278269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769096" y="210735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73130" y="262338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292475" y="336866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blipFill>
                <a:blip r:embed="rId2"/>
                <a:stretch>
                  <a:fillRect l="-769" t="-4587" r="-1026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34959" y="5095905"/>
            <a:ext cx="281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2,985,850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53" y="367453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780831" y="446847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99" y="3797348"/>
            <a:ext cx="3075768" cy="13857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28177" y="5370042"/>
            <a:ext cx="3203625" cy="849843"/>
            <a:chOff x="2028177" y="5370042"/>
            <a:chExt cx="3203625" cy="849843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028177" y="5806251"/>
              <a:ext cx="2224022" cy="41363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Final informative </a:t>
              </a:r>
              <a:r>
                <a:rPr lang="en-US" sz="1350" b="1" dirty="0" err="1">
                  <a:solidFill>
                    <a:srgbClr val="00B0F0"/>
                  </a:solidFill>
                </a:rPr>
                <a:t>CoupVar</a:t>
              </a:r>
              <a:r>
                <a:rPr lang="en-US" sz="1350" b="1" dirty="0">
                  <a:solidFill>
                    <a:srgbClr val="00B0F0"/>
                  </a:solidFill>
                </a:rPr>
                <a:t> </a:t>
              </a:r>
            </a:p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(113,691)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3633188" y="5409248"/>
              <a:ext cx="1598614" cy="34046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Retain informative</a:t>
              </a:r>
            </a:p>
          </p:txBody>
        </p:sp>
        <p:sp>
          <p:nvSpPr>
            <p:cNvPr id="20" name="Arrow: Striped Right 19"/>
            <p:cNvSpPr/>
            <p:nvPr/>
          </p:nvSpPr>
          <p:spPr>
            <a:xfrm rot="5400000">
              <a:off x="2930064" y="5410969"/>
              <a:ext cx="417437" cy="335583"/>
            </a:xfrm>
            <a:prstGeom prst="strip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2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the p-values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" y="1531998"/>
            <a:ext cx="5177921" cy="490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048000"/>
            <a:ext cx="3771900" cy="19145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38800" y="3048000"/>
            <a:ext cx="2676858" cy="1914525"/>
            <a:chOff x="5638800" y="3048000"/>
            <a:chExt cx="2676858" cy="1914525"/>
          </a:xfrm>
        </p:grpSpPr>
        <p:sp>
          <p:nvSpPr>
            <p:cNvPr id="3" name="Rectangle 2"/>
            <p:cNvSpPr/>
            <p:nvPr/>
          </p:nvSpPr>
          <p:spPr>
            <a:xfrm>
              <a:off x="5638800" y="3048000"/>
              <a:ext cx="1143000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72399" y="3048000"/>
              <a:ext cx="543259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9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16755"/>
            <a:ext cx="3117000" cy="311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3117000" cy="3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31065"/>
            <a:ext cx="3117000" cy="311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152400"/>
            <a:ext cx="3048000" cy="3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5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Systematic trimming SNP successfully</a:t>
            </a:r>
          </a:p>
          <a:p>
            <a:pPr lvl="1"/>
            <a:r>
              <a:rPr lang="en-US" dirty="0"/>
              <a:t>Alleviate computation stress</a:t>
            </a:r>
          </a:p>
          <a:p>
            <a:pPr lvl="1"/>
            <a:r>
              <a:rPr lang="en-US" dirty="0"/>
              <a:t>Limit the number of tests</a:t>
            </a:r>
          </a:p>
          <a:p>
            <a:pPr lvl="1"/>
            <a:r>
              <a:rPr lang="en-US" dirty="0"/>
              <a:t>Allow p-value correction</a:t>
            </a:r>
          </a:p>
          <a:p>
            <a:r>
              <a:rPr lang="en-US" dirty="0"/>
              <a:t>Coupling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 renders a novel approach to capture the “interaction”</a:t>
            </a:r>
          </a:p>
          <a:p>
            <a:r>
              <a:rPr lang="en-US" dirty="0"/>
              <a:t>With “Neutrophils” as the phenotype</a:t>
            </a:r>
          </a:p>
          <a:p>
            <a:pPr lvl="1"/>
            <a:r>
              <a:rPr lang="en-US" dirty="0"/>
              <a:t>Significant interactions revealed, although</a:t>
            </a:r>
          </a:p>
          <a:p>
            <a:pPr lvl="1"/>
            <a:r>
              <a:rPr lang="en-US" dirty="0"/>
              <a:t>Neither main effect was significant*</a:t>
            </a:r>
          </a:p>
          <a:p>
            <a:r>
              <a:rPr lang="en-US" dirty="0"/>
              <a:t>With “</a:t>
            </a:r>
            <a:r>
              <a:rPr lang="en-US" dirty="0" err="1"/>
              <a:t>TotalCell</a:t>
            </a:r>
            <a:r>
              <a:rPr lang="en-US" dirty="0"/>
              <a:t> counts P4” as the phenotype</a:t>
            </a:r>
          </a:p>
          <a:p>
            <a:pPr lvl="1"/>
            <a:r>
              <a:rPr lang="en-US" dirty="0"/>
              <a:t>A significant main effect does not ensure that the interaction stays significant</a:t>
            </a:r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Examine and evaluate the modeling</a:t>
            </a:r>
          </a:p>
          <a:p>
            <a:pPr lvl="1"/>
            <a:r>
              <a:rPr lang="en-US" dirty="0"/>
              <a:t>Incorporating the possible covariates</a:t>
            </a:r>
          </a:p>
          <a:p>
            <a:pPr lvl="1"/>
            <a:r>
              <a:rPr lang="en-US" dirty="0"/>
              <a:t>Follow up (biology)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47499"/>
            <a:ext cx="441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*Except for the top </a:t>
            </a:r>
            <a:r>
              <a:rPr lang="en-US" dirty="0" err="1"/>
              <a:t>mitoSNPs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rs1590, rs4039</a:t>
            </a:r>
          </a:p>
        </p:txBody>
      </p:sp>
    </p:spTree>
    <p:extLst>
      <p:ext uri="{BB962C8B-B14F-4D97-AF65-F5344CB8AC3E}">
        <p14:creationId xmlns:p14="http://schemas.microsoft.com/office/powerpoint/2010/main" val="922116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066800"/>
            <a:ext cx="7848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We have learned what we do not know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Some unknown become known </a:t>
            </a:r>
            <a:r>
              <a:rPr lang="en-US" sz="2800" b="1" dirty="0">
                <a:solidFill>
                  <a:srgbClr val="FF0000"/>
                </a:solidFill>
                <a:sym typeface="Wingdings"/>
              </a:rPr>
              <a:t>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How much unknown do we still not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3429000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 do not think I know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97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Kleeberger Lab</a:t>
            </a:r>
          </a:p>
          <a:p>
            <a:r>
              <a:rPr lang="en-US" dirty="0"/>
              <a:t>Drs. Pierre Bushel, Min Shi, and Claire Weinberg</a:t>
            </a:r>
          </a:p>
          <a:p>
            <a:r>
              <a:rPr lang="en-US" dirty="0"/>
              <a:t>Dr. Sara Grimm</a:t>
            </a:r>
          </a:p>
          <a:p>
            <a:r>
              <a:rPr lang="en-US" dirty="0" err="1"/>
              <a:t>Y’all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2124075" cy="15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1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3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00" y="6267240"/>
            <a:ext cx="2488320" cy="3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41" y="979561"/>
            <a:ext cx="61516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99041" y="5972041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53076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Copyright © 2016 by the Genetics Society of America</a:t>
            </a:r>
          </a:p>
        </p:txBody>
      </p:sp>
    </p:spTree>
    <p:extLst>
      <p:ext uri="{BB962C8B-B14F-4D97-AF65-F5344CB8AC3E}">
        <p14:creationId xmlns:p14="http://schemas.microsoft.com/office/powerpoint/2010/main" val="297603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975"/>
            <a:ext cx="6096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4800600"/>
            <a:ext cx="609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72539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" y="4572000"/>
            <a:ext cx="214522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11" y="0"/>
            <a:ext cx="16285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0528" y="2209800"/>
            <a:ext cx="6989618" cy="4543804"/>
            <a:chOff x="2140528" y="2209800"/>
            <a:chExt cx="6989618" cy="4543804"/>
          </a:xfrm>
        </p:grpSpPr>
        <p:pic>
          <p:nvPicPr>
            <p:cNvPr id="6" name="Picture 2" descr="Manhattan plot of the GWAS of the discovery cohort comprising 2,346 SSc cases and 5,193 healthy controls.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528" y="2209800"/>
              <a:ext cx="6888688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33421" y="6445827"/>
              <a:ext cx="559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200" i="1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Radstake</a:t>
              </a:r>
              <a:r>
                <a:rPr lang="en-US" altLang="en-US" sz="12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T.R et al Nature Genetics, 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altLang="en-US" sz="12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 426–429 (2010)  doi:10.1038/ng.565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352800" y="1557826"/>
            <a:ext cx="4800600" cy="5611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Things we know that we know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630051" y="1307634"/>
            <a:ext cx="1524000" cy="1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600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</p:spTree>
    <p:extLst>
      <p:ext uri="{BB962C8B-B14F-4D97-AF65-F5344CB8AC3E}">
        <p14:creationId xmlns:p14="http://schemas.microsoft.com/office/powerpoint/2010/main" val="27001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animal model to study the lung injury upon exposure to 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new born babies with bronchopulmonary dysplasia (BPD) </a:t>
            </a:r>
          </a:p>
          <a:p>
            <a:pPr lvl="1"/>
            <a:r>
              <a:rPr lang="en-US" dirty="0"/>
              <a:t>A collection of 223 mouse strains represent seven major lineages inbred/wild derived mice</a:t>
            </a:r>
          </a:p>
          <a:p>
            <a:pPr lvl="1"/>
            <a:r>
              <a:rPr lang="en-US" dirty="0"/>
              <a:t>Neonate mouse with exposure serve as the animal model</a:t>
            </a:r>
          </a:p>
          <a:p>
            <a:r>
              <a:rPr lang="en-US" dirty="0"/>
              <a:t>All been genotyped for ~630,000 SNPs</a:t>
            </a:r>
          </a:p>
          <a:p>
            <a:r>
              <a:rPr lang="en-US" dirty="0"/>
              <a:t>Selected strains in the experiment are exposed to</a:t>
            </a:r>
          </a:p>
          <a:p>
            <a:pPr lvl="1"/>
            <a:r>
              <a:rPr lang="en-US" dirty="0"/>
              <a:t>Normal air</a:t>
            </a:r>
          </a:p>
          <a:p>
            <a:pPr lvl="1"/>
            <a:r>
              <a:rPr lang="en-US" dirty="0"/>
              <a:t>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r>
              <a:rPr lang="en-US" dirty="0"/>
              <a:t>A series of acute lung injury phenotypes</a:t>
            </a:r>
          </a:p>
          <a:p>
            <a:r>
              <a:rPr lang="en-US" dirty="0"/>
              <a:t>A new nomenclature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NuVar</a:t>
            </a:r>
            <a:endParaRPr lang="en-US" dirty="0"/>
          </a:p>
        </p:txBody>
      </p:sp>
      <p:pic>
        <p:nvPicPr>
          <p:cNvPr id="5" name="Picture 6" descr="https://spectrumnews.org/wp-content/uploads/image-archive/images/toolbox/scientistsdiversemousestrains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" y="2013"/>
            <a:ext cx="1075903" cy="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spectrumnews.org/wp-content/uploads/image-archive/images/toolbox/4857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69" y="5678569"/>
            <a:ext cx="1412832" cy="1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451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What do we have and what do we know</a:t>
            </a:r>
          </a:p>
        </p:txBody>
      </p:sp>
    </p:spTree>
    <p:extLst>
      <p:ext uri="{BB962C8B-B14F-4D97-AF65-F5344CB8AC3E}">
        <p14:creationId xmlns:p14="http://schemas.microsoft.com/office/powerpoint/2010/main" val="415390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22246</TotalTime>
  <Words>1847</Words>
  <Application>Microsoft Office PowerPoint</Application>
  <PresentationFormat>On-screen Show (4:3)</PresentationFormat>
  <Paragraphs>413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MS PGothic</vt:lpstr>
      <vt:lpstr>Arial</vt:lpstr>
      <vt:lpstr>Calibri</vt:lpstr>
      <vt:lpstr>Cambria Math</vt:lpstr>
      <vt:lpstr>inherit</vt:lpstr>
      <vt:lpstr>Lucida Sans Unicode</vt:lpstr>
      <vt:lpstr>Mangal</vt:lpstr>
      <vt:lpstr>msgothic</vt:lpstr>
      <vt:lpstr>Wingdings</vt:lpstr>
      <vt:lpstr>Office Theme</vt:lpstr>
      <vt:lpstr>Get to know what we do not know </vt:lpstr>
      <vt:lpstr>Do we know, or do we not know?</vt:lpstr>
      <vt:lpstr>Things we know that we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have and what do we know</vt:lpstr>
      <vt:lpstr>PowerPoint Presentation</vt:lpstr>
      <vt:lpstr>A deletion associated with the hyperoxia-induced lung injury</vt:lpstr>
      <vt:lpstr>We extended what we know</vt:lpstr>
      <vt:lpstr>PowerPoint Presentation</vt:lpstr>
      <vt:lpstr>MitoVar (SNP) overview</vt:lpstr>
      <vt:lpstr>DNA copy number</vt:lpstr>
      <vt:lpstr>Get to know what we do not know</vt:lpstr>
      <vt:lpstr>What do we not know</vt:lpstr>
      <vt:lpstr>From unknown to known</vt:lpstr>
      <vt:lpstr>PMN – NuVar association study</vt:lpstr>
      <vt:lpstr>PowerPoint Presentation</vt:lpstr>
      <vt:lpstr>Get to know what we do not know</vt:lpstr>
      <vt:lpstr>PowerPoint Presentation</vt:lpstr>
      <vt:lpstr>PowerPoint Presentation</vt:lpstr>
      <vt:lpstr>Getting nuclear SNPs (related to mitochondrial function)</vt:lpstr>
      <vt:lpstr>Getting the human homologs  --MitoCarta2.0 (1158 genes)</vt:lpstr>
      <vt:lpstr>PowerPoint Presentation</vt:lpstr>
      <vt:lpstr>More about annotations</vt:lpstr>
      <vt:lpstr>Tagging the SNPs</vt:lpstr>
      <vt:lpstr>TAGSter results (chromosome 1 and more) </vt:lpstr>
      <vt:lpstr>With the coupling_genotypes --neutorphils.PE3</vt:lpstr>
      <vt:lpstr>Linear association – neutrophils --pvalue distribution</vt:lpstr>
      <vt:lpstr>Top 10 hits association --neutorphils.PE3  </vt:lpstr>
      <vt:lpstr>Focusing on the top hits</vt:lpstr>
      <vt:lpstr>Main effect vs. interaction</vt:lpstr>
      <vt:lpstr>Significant hits from the interaction</vt:lpstr>
      <vt:lpstr>NuVar by itself as the main effect</vt:lpstr>
      <vt:lpstr>MitoVar by itself as the main effect</vt:lpstr>
      <vt:lpstr>PowerPoint Presentation</vt:lpstr>
      <vt:lpstr>Trimming those blocks of same “ genotypes”</vt:lpstr>
      <vt:lpstr>Trimming the coupling genotypes --Retaining the informative genotypes</vt:lpstr>
      <vt:lpstr>PowerPoint Presentation</vt:lpstr>
      <vt:lpstr>Correcting the p-values</vt:lpstr>
      <vt:lpstr>PowerPoint Presentation</vt:lpstr>
      <vt:lpstr>Conclusion</vt:lpstr>
      <vt:lpstr>PowerPoint Presentation</vt:lpstr>
      <vt:lpstr>Acknowledgement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EMMA</dc:title>
  <dc:creator>TEMP</dc:creator>
  <cp:lastModifiedBy>Li, Jianying (NIH/NIEHS) [C]</cp:lastModifiedBy>
  <cp:revision>313</cp:revision>
  <cp:lastPrinted>2017-10-17T13:07:03Z</cp:lastPrinted>
  <dcterms:created xsi:type="dcterms:W3CDTF">2016-09-02T14:15:40Z</dcterms:created>
  <dcterms:modified xsi:type="dcterms:W3CDTF">2017-10-18T14:07:02Z</dcterms:modified>
</cp:coreProperties>
</file>